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Montserrat Medium"/>
      <p:regular r:id="rId24"/>
      <p:bold r:id="rId25"/>
      <p:italic r:id="rId26"/>
      <p:boldItalic r:id="rId27"/>
    </p:embeddedFont>
    <p:embeddedFont>
      <p:font typeface="Merriweather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MontserratMediu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italic.fntdata"/><Relationship Id="rId25" Type="http://schemas.openxmlformats.org/officeDocument/2006/relationships/font" Target="fonts/MontserratMedium-bold.fntdata"/><Relationship Id="rId28" Type="http://schemas.openxmlformats.org/officeDocument/2006/relationships/font" Target="fonts/Merriweather-regular.fntdata"/><Relationship Id="rId27" Type="http://schemas.openxmlformats.org/officeDocument/2006/relationships/font" Target="fonts/Montserra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boldItalic.fntdata"/><Relationship Id="rId30" Type="http://schemas.openxmlformats.org/officeDocument/2006/relationships/font" Target="fonts/Merriweather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0dab5e8a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40dab5e8a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0e5197cd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40e5197cd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40dab5e8a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40dab5e8a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0dab5e8a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0dab5e8a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0dab5e8a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40dab5e8a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0dab5e8a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0dab5e8a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0e5197cd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0e5197cd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40dab5e8a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40dab5e8a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0dab5e8a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40dab5e8a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40dab5e8a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40dab5e8a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0e5197cd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0e5197cd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40e5197cd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40e5197cd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0e5197cd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40e5197cd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Relationship Id="rId4" Type="http://schemas.openxmlformats.org/officeDocument/2006/relationships/image" Target="../media/image16.jpg"/><Relationship Id="rId5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870200" y="3568675"/>
            <a:ext cx="5403600" cy="22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4200">
                <a:solidFill>
                  <a:srgbClr val="5B0F00"/>
                </a:solidFill>
                <a:latin typeface="Merriweather"/>
                <a:ea typeface="Merriweather"/>
                <a:cs typeface="Merriweather"/>
                <a:sym typeface="Merriweather"/>
              </a:rPr>
              <a:t>Corgi Lovers </a:t>
            </a:r>
            <a:endParaRPr b="1" sz="4200">
              <a:solidFill>
                <a:srgbClr val="5B0F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5" name="Google Shape;55;p13" title="istockphoto-1217252882-612x612 (1).jpg"/>
          <p:cNvPicPr preferRelativeResize="0"/>
          <p:nvPr/>
        </p:nvPicPr>
        <p:blipFill rotWithShape="1">
          <a:blip r:embed="rId3">
            <a:alphaModFix/>
          </a:blip>
          <a:srcRect b="20810" l="0" r="0" t="0"/>
          <a:stretch/>
        </p:blipFill>
        <p:spPr>
          <a:xfrm>
            <a:off x="1525525" y="-1184175"/>
            <a:ext cx="6092925" cy="48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36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bg" sz="3120">
                <a:latin typeface="Merriweather"/>
                <a:ea typeface="Merriweather"/>
                <a:cs typeface="Merriweather"/>
                <a:sym typeface="Merriweather"/>
              </a:rPr>
              <a:t>ДЕМО 2:</a:t>
            </a:r>
            <a:r>
              <a:rPr lang="bg" sz="312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bg" sz="3120">
                <a:latin typeface="Merriweather"/>
                <a:ea typeface="Merriweather"/>
                <a:cs typeface="Merriweather"/>
                <a:sym typeface="Merriweather"/>
              </a:rPr>
              <a:t>Echo Chamber </a:t>
            </a:r>
            <a:endParaRPr sz="312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395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●"/>
            </a:pPr>
            <a: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ехо камера - среда, която засилва убежденията на хората, изолирайки ги от различни гледни точки.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bg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Компютърни науки VS Софтуерно </a:t>
            </a:r>
            <a:r>
              <a:rPr lang="bg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инженерство</a:t>
            </a:r>
            <a:r>
              <a:rPr lang="bg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6" name="Google Shape;126;p22" title="unnamed (1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800" y="1079500"/>
            <a:ext cx="4876800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>
            <a:off x="1259450" y="3933250"/>
            <a:ext cx="2265900" cy="4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125" y="1999050"/>
            <a:ext cx="3750876" cy="2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 rotWithShape="1">
          <a:blip r:embed="rId4">
            <a:alphaModFix/>
          </a:blip>
          <a:srcRect b="0" l="0" r="47429" t="0"/>
          <a:stretch/>
        </p:blipFill>
        <p:spPr>
          <a:xfrm>
            <a:off x="233725" y="1768325"/>
            <a:ext cx="1582149" cy="1387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675" y="3342739"/>
            <a:ext cx="2769475" cy="155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4176" y="1834812"/>
            <a:ext cx="1419417" cy="15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 rotWithShape="1">
          <a:blip r:embed="rId4">
            <a:alphaModFix/>
          </a:blip>
          <a:srcRect b="0" l="51023" r="0" t="0"/>
          <a:stretch/>
        </p:blipFill>
        <p:spPr>
          <a:xfrm>
            <a:off x="348200" y="3392613"/>
            <a:ext cx="1549126" cy="145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233725" y="1005575"/>
            <a:ext cx="21153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3100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Frontend</a:t>
            </a:r>
            <a:endParaRPr b="1" sz="3100" u="sng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3273988" y="1005563"/>
            <a:ext cx="1659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3100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AI</a:t>
            </a:r>
            <a:endParaRPr b="1" sz="3100" u="sng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6529250" y="1005575"/>
            <a:ext cx="20412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3100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Backend</a:t>
            </a:r>
            <a:endParaRPr b="1" sz="3100" u="sng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1548075" y="195400"/>
            <a:ext cx="57294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3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Tech stack</a:t>
            </a:r>
            <a:endParaRPr b="1" sz="3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 title="476485758_667914022427441_6776864629946817080_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50" y="210175"/>
            <a:ext cx="3981800" cy="29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 title="acfc45a9-c4c3-4aa4-a140-556256d2a74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5324" y="1385075"/>
            <a:ext cx="4741827" cy="355637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/>
          <p:nvPr/>
        </p:nvSpPr>
        <p:spPr>
          <a:xfrm>
            <a:off x="393525" y="195475"/>
            <a:ext cx="3841800" cy="2915100"/>
          </a:xfrm>
          <a:prstGeom prst="rect">
            <a:avLst/>
          </a:prstGeom>
          <a:noFill/>
          <a:ln cap="flat" cmpd="sng" w="2857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4325925" y="1403613"/>
            <a:ext cx="4560600" cy="3519300"/>
          </a:xfrm>
          <a:prstGeom prst="rect">
            <a:avLst/>
          </a:prstGeom>
          <a:noFill/>
          <a:ln cap="flat" cmpd="sng" w="2857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4" title="istockphoto-1217252882-612x612 (1)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3338" y="3299275"/>
            <a:ext cx="1642175" cy="16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5141600" y="455175"/>
            <a:ext cx="32904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3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Non-Tech Stack</a:t>
            </a:r>
            <a:endParaRPr b="1" sz="3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36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bg" sz="3120">
                <a:latin typeface="Merriweather"/>
                <a:ea typeface="Merriweather"/>
                <a:cs typeface="Merriweather"/>
                <a:sym typeface="Merriweather"/>
              </a:rPr>
              <a:t>Бъдещо развитие</a:t>
            </a:r>
            <a:endParaRPr b="1" sz="312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11700" y="1152475"/>
            <a:ext cx="773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●"/>
            </a:pPr>
            <a: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Човек с “естествен интелект ще може да публикува в социалната мрежа.</a:t>
            </a:r>
            <a:b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●"/>
            </a:pPr>
            <a: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Потребителят ще има възможност да наблюдава отзвука от каченото съдържание.</a:t>
            </a:r>
            <a:b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●"/>
            </a:pPr>
            <a: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Това предоставя възможности за обучение (learning options) в създаването на съдържание (content creations).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5" title="Untitled design (20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3550" y="3123050"/>
            <a:ext cx="2020450" cy="20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6" title="Untitled design (17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 title="Untitled design (18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5400" y="-49475"/>
            <a:ext cx="5218600" cy="52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 title="Untitled design (15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97105">
            <a:off x="-43325" y="3008275"/>
            <a:ext cx="2385300" cy="23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/>
        </p:nvSpPr>
        <p:spPr>
          <a:xfrm>
            <a:off x="1201450" y="633550"/>
            <a:ext cx="5403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4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Благодарим</a:t>
            </a:r>
            <a:endParaRPr sz="2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3955650" y="2135100"/>
            <a:ext cx="19158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4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За</a:t>
            </a:r>
            <a:endParaRPr b="1" sz="4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3833975" y="3662425"/>
            <a:ext cx="5403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4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Вниманието</a:t>
            </a:r>
            <a:endParaRPr sz="2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254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>
                <a:latin typeface="Merriweather"/>
                <a:ea typeface="Merriweather"/>
                <a:cs typeface="Merriweather"/>
                <a:sym typeface="Merriweather"/>
              </a:rPr>
              <a:t>Проблем: 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79375" y="1152475"/>
            <a:ext cx="3000300" cy="39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Трудно е да се оцени въздействието на публикувано съдържание в социалните медии. </a:t>
            </a:r>
            <a:b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Липсва контролирана и изолирана среда за експерименти.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900" y="-12"/>
            <a:ext cx="6007100" cy="5279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7325700" y="4185600"/>
            <a:ext cx="1818300" cy="957900"/>
          </a:xfrm>
          <a:prstGeom prst="rect">
            <a:avLst/>
          </a:prstGeom>
          <a:noFill/>
          <a:ln cap="flat" cmpd="sng" w="1143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Untitled design (10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529450" cy="55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 title="Untitled design (1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1475" y="-569900"/>
            <a:ext cx="5742150" cy="57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1758675" y="2072025"/>
            <a:ext cx="5403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4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ASOCIAL</a:t>
            </a:r>
            <a:endParaRPr b="1" sz="4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b="1" lang="bg" sz="2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</a:t>
            </a:r>
            <a:r>
              <a:rPr lang="bg" sz="2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rtificial</a:t>
            </a:r>
            <a:r>
              <a:rPr lang="bg" sz="2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lang="bg" sz="2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SOC</a:t>
            </a:r>
            <a:r>
              <a:rPr lang="bg" sz="2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ial </a:t>
            </a:r>
            <a:r>
              <a:rPr b="1" lang="bg" sz="2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</a:t>
            </a:r>
            <a:r>
              <a:rPr lang="bg" sz="2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nteractive          </a:t>
            </a:r>
            <a:endParaRPr sz="2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2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     &amp; </a:t>
            </a:r>
            <a:r>
              <a:rPr b="1" lang="bg" sz="2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</a:t>
            </a:r>
            <a:r>
              <a:rPr lang="bg" sz="2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gentic </a:t>
            </a:r>
            <a:r>
              <a:rPr b="1" lang="bg" sz="2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</a:t>
            </a:r>
            <a:r>
              <a:rPr lang="bg" sz="2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ab</a:t>
            </a:r>
            <a:endParaRPr sz="2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1" name="Google Shape;71;p15" title="Untitled design (15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800" y="2918475"/>
            <a:ext cx="2385300" cy="23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51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>
                <a:latin typeface="Merriweather"/>
                <a:ea typeface="Merriweather"/>
                <a:cs typeface="Merriweather"/>
                <a:sym typeface="Merriweather"/>
              </a:rPr>
              <a:t>ASOCIAL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5134800" cy="3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b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 социална платформа, в която:</a:t>
            </a:r>
            <a:br>
              <a:rPr b="1" lang="b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различни AI персонажи взаимодействат помежду си;</a:t>
            </a:r>
            <a:b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персонажите се развиват с времето;</a:t>
            </a:r>
            <a:b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b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Наблюдение </a:t>
            </a:r>
            <a: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</a:t>
            </a:r>
            <a:r>
              <a:rPr b="1" lang="b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експеримент</a:t>
            </a:r>
            <a: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с AI взаимодействията и еволюцията им.</a:t>
            </a:r>
            <a:b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Възможност за </a:t>
            </a:r>
            <a:r>
              <a:rPr b="1" lang="b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анализи </a:t>
            </a:r>
            <a: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 извличане на полезни заключения.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500" y="0"/>
            <a:ext cx="3429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520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>
                <a:latin typeface="Merriweather"/>
                <a:ea typeface="Merriweather"/>
                <a:cs typeface="Merriweather"/>
                <a:sym typeface="Merriweather"/>
              </a:rPr>
              <a:t>Customisable users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9850"/>
            <a:ext cx="520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●"/>
            </a:pPr>
            <a: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AI агенти - потребителите в мрежата</a:t>
            </a:r>
            <a:b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задавате им желаната идентичност - от пол и възраст, до поведение и цели</a:t>
            </a:r>
            <a:b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всеки агент </a:t>
            </a:r>
            <a:r>
              <a:rPr b="1" lang="b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индивидуално се </a:t>
            </a:r>
            <a:br>
              <a:rPr b="1" lang="b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b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опитва</a:t>
            </a:r>
            <a: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да постигне своята цел,</a:t>
            </a:r>
            <a:b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а вие </a:t>
            </a:r>
            <a:r>
              <a:rPr b="1" lang="b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наблюдавате</a:t>
            </a:r>
            <a: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цялата </a:t>
            </a:r>
            <a:b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ситуация</a:t>
            </a:r>
            <a:endParaRPr/>
          </a:p>
        </p:txBody>
      </p:sp>
      <p:pic>
        <p:nvPicPr>
          <p:cNvPr id="85" name="Google Shape;85;p17" title="Untitled design (15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0800" y="2918475"/>
            <a:ext cx="2385300" cy="23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756" y="0"/>
            <a:ext cx="35282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520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>
                <a:latin typeface="Merriweather"/>
                <a:ea typeface="Merriweather"/>
                <a:cs typeface="Merriweather"/>
                <a:sym typeface="Merriweather"/>
              </a:rPr>
              <a:t>Customisable users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9850"/>
            <a:ext cx="520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●"/>
            </a:pPr>
            <a: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AI агенти - потребителите в мрежата</a:t>
            </a:r>
            <a:b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задавате им желаната идентичност - от пол и възраст, до поведение и цели</a:t>
            </a:r>
            <a:b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всеки агент </a:t>
            </a:r>
            <a:r>
              <a:rPr b="1" lang="b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индивидуално се </a:t>
            </a:r>
            <a:br>
              <a:rPr b="1" lang="b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b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опитва</a:t>
            </a:r>
            <a: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да постигне своята цел,</a:t>
            </a:r>
            <a:b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а вие </a:t>
            </a:r>
            <a:r>
              <a:rPr b="1" lang="b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наблюдавате</a:t>
            </a:r>
            <a: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цялата </a:t>
            </a:r>
            <a:b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b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ситуация</a:t>
            </a:r>
            <a:endParaRPr/>
          </a:p>
        </p:txBody>
      </p:sp>
      <p:pic>
        <p:nvPicPr>
          <p:cNvPr id="93" name="Google Shape;93;p18" title="Untitled design (15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0800" y="2918475"/>
            <a:ext cx="2385300" cy="23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756" y="0"/>
            <a:ext cx="35282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533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b="1" lang="bg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Всеки AI агент може да: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6666"/>
              <a:buFont typeface="Montserrat Medium"/>
              <a:buChar char="●"/>
            </a:pPr>
            <a:r>
              <a:rPr lang="bg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публикува съдържание</a:t>
            </a:r>
            <a:br>
              <a:rPr lang="bg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666"/>
              <a:buFont typeface="Montserrat Medium"/>
              <a:buChar char="●"/>
            </a:pPr>
            <a:r>
              <a:rPr lang="bg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харесва постове</a:t>
            </a:r>
            <a:br>
              <a:rPr lang="bg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666"/>
              <a:buFont typeface="Montserrat Medium"/>
              <a:buChar char="●"/>
            </a:pPr>
            <a:r>
              <a:rPr lang="bg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коментира постове</a:t>
            </a:r>
            <a:br>
              <a:rPr lang="bg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Char char="●"/>
            </a:pPr>
            <a:r>
              <a:rPr lang="bg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дава “палец надолу” (dislike)</a:t>
            </a:r>
            <a:br>
              <a:rPr lang="bg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325" y="933675"/>
            <a:ext cx="4511675" cy="43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920">
                <a:latin typeface="Merriweather"/>
                <a:ea typeface="Merriweather"/>
                <a:cs typeface="Merriweather"/>
                <a:sym typeface="Merriweather"/>
              </a:rPr>
              <a:t>А как си взаимодействат тези личности?</a:t>
            </a:r>
            <a:endParaRPr sz="292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 title="Untitled design (15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9375" y="3282000"/>
            <a:ext cx="2385300" cy="23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1201450" y="633550"/>
            <a:ext cx="5403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4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Social</a:t>
            </a:r>
            <a:endParaRPr sz="2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3422250" y="2058900"/>
            <a:ext cx="19158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4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Study</a:t>
            </a:r>
            <a:endParaRPr b="1" sz="4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4595975" y="3662425"/>
            <a:ext cx="5403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4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Cases</a:t>
            </a:r>
            <a:endParaRPr sz="2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0" name="Google Shape;110;p20" title="Untitled design (17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 title="Untitled design (18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5400" y="-49475"/>
            <a:ext cx="5218600" cy="52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 title="Untitled design (15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97105">
            <a:off x="-43325" y="3008275"/>
            <a:ext cx="2385300" cy="23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36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bg" sz="3120">
                <a:latin typeface="Merriweather"/>
                <a:ea typeface="Merriweather"/>
                <a:cs typeface="Merriweather"/>
                <a:sym typeface="Merriweather"/>
              </a:rPr>
              <a:t>ДЕМО 1: </a:t>
            </a:r>
            <a:r>
              <a:rPr lang="bg" sz="3120">
                <a:latin typeface="Merriweather"/>
                <a:ea typeface="Merriweather"/>
                <a:cs typeface="Merriweather"/>
                <a:sym typeface="Merriweather"/>
              </a:rPr>
              <a:t>Стокхолмски синдром</a:t>
            </a:r>
            <a:endParaRPr sz="312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bg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Участниците в този експеримент са вдъхновени от героите в сериала Money Heist 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9" name="Google Shape;119;p21" title="MONEY-HEIST-SEASON-5-1280x72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208" y="2063925"/>
            <a:ext cx="607356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